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8" r:id="rId3"/>
    <p:sldId id="258" r:id="rId4"/>
    <p:sldId id="292" r:id="rId5"/>
    <p:sldId id="293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5" r:id="rId15"/>
    <p:sldId id="269" r:id="rId16"/>
    <p:sldId id="275" r:id="rId17"/>
    <p:sldId id="273" r:id="rId18"/>
    <p:sldId id="276" r:id="rId19"/>
    <p:sldId id="274" r:id="rId20"/>
    <p:sldId id="284" r:id="rId21"/>
    <p:sldId id="281" r:id="rId22"/>
    <p:sldId id="282" r:id="rId23"/>
    <p:sldId id="283" r:id="rId24"/>
    <p:sldId id="280" r:id="rId25"/>
    <p:sldId id="277" r:id="rId26"/>
    <p:sldId id="278" r:id="rId27"/>
    <p:sldId id="290" r:id="rId28"/>
    <p:sldId id="291" r:id="rId29"/>
    <p:sldId id="299" r:id="rId30"/>
    <p:sldId id="285" r:id="rId31"/>
    <p:sldId id="286" r:id="rId32"/>
    <p:sldId id="257" r:id="rId33"/>
    <p:sldId id="287" r:id="rId34"/>
    <p:sldId id="295" r:id="rId35"/>
    <p:sldId id="296" r:id="rId36"/>
    <p:sldId id="297" r:id="rId37"/>
    <p:sldId id="289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5C00"/>
    <a:srgbClr val="FF8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55A881-5C26-4757-AA1A-57B670808DE4}" type="datetimeFigureOut">
              <a:rPr lang="en-US" smtClean="0"/>
              <a:pPr/>
              <a:t>6/29/2009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5E4705-9AAB-4B2F-BEB2-1A30D1E2C8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0206"/>
            <a:ext cx="8077200" cy="1828800"/>
          </a:xfrm>
        </p:spPr>
        <p:txBody>
          <a:bodyPr/>
          <a:lstStyle/>
          <a:p>
            <a:r>
              <a:rPr lang="en-US" dirty="0" smtClean="0"/>
              <a:t>ASP.NET Page Life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85032"/>
            <a:ext cx="7772400" cy="914400"/>
          </a:xfrm>
        </p:spPr>
        <p:txBody>
          <a:bodyPr/>
          <a:lstStyle/>
          <a:p>
            <a:r>
              <a:rPr lang="en-US" dirty="0" smtClean="0"/>
              <a:t>Dev Basics Series</a:t>
            </a:r>
          </a:p>
          <a:p>
            <a:r>
              <a:rPr lang="en-US" dirty="0" smtClean="0"/>
              <a:t>Jay Harris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If </a:t>
            </a:r>
            <a:r>
              <a:rPr lang="en-US" dirty="0" err="1" smtClean="0"/>
              <a:t>IsPostBack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400" dirty="0" smtClean="0"/>
              <a:t>Runs any Event Handlers </a:t>
            </a:r>
            <a:r>
              <a:rPr lang="en-US" sz="2400" smtClean="0"/>
              <a:t>as needed</a:t>
            </a:r>
            <a:endParaRPr lang="en-US" sz="2400" dirty="0" smtClean="0"/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Includes events such as:</a:t>
            </a:r>
            <a:br>
              <a:rPr lang="en-US" dirty="0" smtClean="0"/>
            </a:br>
            <a:r>
              <a:rPr lang="en-US" sz="2400" dirty="0" err="1" smtClean="0"/>
              <a:t>TextBox.TextChanged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DropDownList.SelectedIndexChanged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Button.Click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err="1" smtClean="0"/>
              <a:t>PostBack</a:t>
            </a:r>
            <a:r>
              <a:rPr lang="en-US" dirty="0" smtClean="0"/>
              <a:t> Events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Initialization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  Validation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Events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Render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 anchor="ctr"/>
          <a:lstStyle/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“SILVER!”</a:t>
            </a:r>
            <a:br>
              <a:rPr lang="en-US" dirty="0" smtClean="0"/>
            </a:br>
            <a:r>
              <a:rPr lang="en-US" sz="2000" dirty="0" smtClean="0"/>
              <a:t>(as in medals &amp; bars)</a:t>
            </a:r>
          </a:p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endParaRPr lang="en-US" sz="2000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Easy to Remember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I</a:t>
            </a:r>
            <a:r>
              <a:rPr lang="en-US" dirty="0" smtClean="0"/>
              <a:t>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V</a:t>
            </a:r>
            <a:r>
              <a:rPr lang="en-US" dirty="0" smtClean="0"/>
              <a:t>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R</a:t>
            </a:r>
            <a:r>
              <a:rPr lang="en-US" dirty="0" smtClean="0"/>
              <a:t>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 anchor="ctr"/>
          <a:lstStyle/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Wait. “SLIVER?!?”</a:t>
            </a:r>
            <a:br>
              <a:rPr lang="en-US" dirty="0" smtClean="0"/>
            </a:br>
            <a:r>
              <a:rPr lang="en-US" sz="2000" dirty="0" smtClean="0"/>
              <a:t>(no, not wood)</a:t>
            </a:r>
          </a:p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endParaRPr lang="en-US" sz="2000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Easy to Remember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oad</a:t>
            </a:r>
          </a:p>
          <a:p>
            <a:pPr marL="274320" indent="-274320">
              <a:buClr>
                <a:schemeClr val="accent1"/>
              </a:buClr>
              <a:buSzPct val="80000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V</a:t>
            </a:r>
            <a:r>
              <a:rPr lang="en-US" dirty="0" smtClean="0"/>
              <a:t>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R</a:t>
            </a:r>
            <a:r>
              <a:rPr lang="en-US" dirty="0" smtClean="0"/>
              <a:t>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 anchor="ctr"/>
          <a:lstStyle/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Huh? “LIVER?!?”</a:t>
            </a:r>
            <a:br>
              <a:rPr lang="en-US" dirty="0" smtClean="0"/>
            </a:br>
            <a:r>
              <a:rPr lang="en-US" sz="2000" dirty="0" smtClean="0"/>
              <a:t>(</a:t>
            </a:r>
            <a:r>
              <a:rPr lang="en-US" sz="2000" dirty="0" err="1" smtClean="0"/>
              <a:t>eww</a:t>
            </a:r>
            <a:r>
              <a:rPr lang="en-US" sz="2000" dirty="0" smtClean="0"/>
              <a:t>. gross. and there’s no onions)</a:t>
            </a:r>
          </a:p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endParaRPr lang="en-US" sz="2000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Easy to Remember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sng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b="0" i="0" u="none" strike="sng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tart</a:t>
            </a:r>
          </a:p>
          <a:p>
            <a:pPr marL="274320" indent="-274320">
              <a:buClr>
                <a:schemeClr val="accent1"/>
              </a:buClr>
              <a:buSzPct val="80000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L</a:t>
            </a:r>
            <a:r>
              <a:rPr lang="en-US" dirty="0" smtClean="0">
                <a:solidFill>
                  <a:schemeClr val="accent2"/>
                </a:solidFill>
              </a:rPr>
              <a:t>oad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V</a:t>
            </a:r>
            <a:r>
              <a:rPr lang="en-US" dirty="0" smtClean="0"/>
              <a:t>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R</a:t>
            </a:r>
            <a:r>
              <a:rPr lang="en-US" dirty="0" smtClean="0"/>
              <a:t>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 anchor="ctr"/>
          <a:lstStyle/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“Hi-</a:t>
            </a:r>
            <a:r>
              <a:rPr lang="en-US" dirty="0" err="1" smtClean="0"/>
              <a:t>yo</a:t>
            </a:r>
            <a:r>
              <a:rPr lang="en-US" dirty="0" smtClean="0"/>
              <a:t>, Silver, away!”</a:t>
            </a:r>
            <a:br>
              <a:rPr lang="en-US" dirty="0" smtClean="0"/>
            </a:br>
            <a:r>
              <a:rPr lang="en-US" sz="2000" dirty="0" smtClean="0"/>
              <a:t>(The Lone Ranger)</a:t>
            </a:r>
          </a:p>
          <a:p>
            <a:pPr marL="0" indent="0" algn="ctr">
              <a:spcBef>
                <a:spcPts val="0"/>
              </a:spcBef>
              <a:spcAft>
                <a:spcPts val="2000"/>
              </a:spcAft>
              <a:buNone/>
            </a:pPr>
            <a:endParaRPr lang="en-US" sz="2000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Easy to Remember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I</a:t>
            </a:r>
            <a:r>
              <a:rPr lang="en-US" dirty="0" smtClean="0"/>
              <a:t>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V</a:t>
            </a:r>
            <a:r>
              <a:rPr lang="en-US" dirty="0" smtClean="0"/>
              <a:t>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R</a:t>
            </a:r>
            <a:r>
              <a:rPr lang="en-US" dirty="0" smtClean="0"/>
              <a:t>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Debugging Events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  Page-Level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Page-Level Tracing:</a:t>
            </a: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&lt;%@ Page Trace=“true” %&gt;</a:t>
            </a:r>
          </a:p>
        </p:txBody>
      </p:sp>
      <p:sp>
        <p:nvSpPr>
          <p:cNvPr id="2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Debugging Events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  Page-Level*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Page-Level Tracing:</a:t>
            </a:r>
          </a:p>
          <a:p>
            <a:pPr marL="283464" lvl="1">
              <a:spcAft>
                <a:spcPts val="2000"/>
              </a:spcAft>
              <a:buClr>
                <a:schemeClr val="accent1"/>
              </a:buClr>
              <a:buSzPct val="10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&lt;%@ Page Trace=“true” %&gt;</a:t>
            </a:r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endParaRPr lang="en-US" sz="2800" dirty="0" smtClean="0"/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endParaRPr lang="en-US" sz="2800" dirty="0" smtClean="0"/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*Not available after Render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Debugging Events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Page-Level*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  App-Level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Application-Level Tracing:</a:t>
            </a: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&lt;configuration&gt;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&lt;system.web&gt;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&lt;trace enabled=“true” /&gt;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&lt;/system.web&gt;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&lt;/configuration&gt;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What to expect out of this session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Discuss: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ASP.NET Page Life Cycle</a:t>
            </a:r>
            <a:br>
              <a:rPr lang="en-US" sz="2400" dirty="0" smtClean="0"/>
            </a:br>
            <a:r>
              <a:rPr lang="en-US" sz="2400" dirty="0" smtClean="0"/>
              <a:t>Proper use of Data Binding Events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Involves only ASP.NET Events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No MVC. No </a:t>
            </a:r>
            <a:r>
              <a:rPr lang="en-US" sz="2400" dirty="0" err="1" smtClean="0"/>
              <a:t>Silverlight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No Controls or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 Controls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Tips &amp; Tricks. And Traps.</a:t>
            </a:r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About the Talk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 Cycle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Binding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Tips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Tricks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Covers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Debugging Events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Page-Level*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  App-Level*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Application-Level Tracing:</a:t>
            </a:r>
          </a:p>
          <a:p>
            <a:pPr marL="283464" lvl="1">
              <a:spcAft>
                <a:spcPts val="2000"/>
              </a:spcAft>
              <a:buClr>
                <a:schemeClr val="accent1"/>
              </a:buClr>
              <a:buSzPct val="10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&lt;configuration&gt;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&lt;system.web&gt;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&lt;trace enabled=“true” /&gt;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&lt;/system.web&gt;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&lt;/configuration&gt;</a:t>
            </a:r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*Site-Wide Performance Hit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Wiring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Wiring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Manual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Using the Constructor:</a:t>
            </a:r>
          </a:p>
          <a:p>
            <a:pPr lvl="1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MyPage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this.Load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protected void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(…)</a:t>
            </a:r>
          </a:p>
        </p:txBody>
      </p:sp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Wiring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Wiring*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Manual*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Using the Constructor:</a:t>
            </a:r>
          </a:p>
          <a:p>
            <a:pPr lvl="1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MyPage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this.Load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protected void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(…)</a:t>
            </a:r>
          </a:p>
          <a:p>
            <a:pPr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>
                <a:cs typeface="Courier New" pitchFamily="49" charset="0"/>
              </a:rPr>
              <a:t>*Wire Control events in Page Init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Wiring, Auto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Wiring*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  Manual*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Auto-Wire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Auto-Wire via </a:t>
            </a:r>
            <a:r>
              <a:rPr lang="en-US" sz="2800" dirty="0" err="1" smtClean="0"/>
              <a:t>Page_</a:t>
            </a:r>
            <a:r>
              <a:rPr lang="en-US" sz="2800" i="1" dirty="0" err="1" smtClean="0"/>
              <a:t>EventName</a:t>
            </a:r>
            <a:r>
              <a:rPr lang="en-US" sz="2800" dirty="0" smtClean="0"/>
              <a:t>:</a:t>
            </a:r>
          </a:p>
          <a:p>
            <a:pPr lvl="1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protected void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Page_Load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(…)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//Do some stuff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Wiring, Auto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Wiring*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  Manual*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Auto-Wire*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Auto-Wire via </a:t>
            </a:r>
            <a:r>
              <a:rPr lang="en-US" sz="2800" dirty="0" err="1" smtClean="0"/>
              <a:t>Page_</a:t>
            </a:r>
            <a:r>
              <a:rPr lang="en-US" sz="2800" i="1" dirty="0" err="1" smtClean="0"/>
              <a:t>EventName</a:t>
            </a:r>
            <a:r>
              <a:rPr lang="en-US" sz="2800" dirty="0" smtClean="0"/>
              <a:t>:</a:t>
            </a:r>
          </a:p>
          <a:p>
            <a:pPr lvl="1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protected void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Page_Load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(…)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//Do some stuff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>
                <a:cs typeface="Courier New" pitchFamily="49" charset="0"/>
              </a:rPr>
              <a:t>*Page only. Not for controls.</a:t>
            </a:r>
            <a:br>
              <a:rPr lang="en-US" sz="2800" dirty="0" smtClean="0">
                <a:cs typeface="Courier New" pitchFamily="49" charset="0"/>
              </a:rPr>
            </a:br>
            <a:r>
              <a:rPr lang="en-US" sz="2800" dirty="0" smtClean="0">
                <a:cs typeface="Courier New" pitchFamily="49" charset="0"/>
              </a:rPr>
              <a:t>*Performance Hit.</a:t>
            </a:r>
            <a:endParaRPr lang="en-US" sz="2400" dirty="0" smtClean="0"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Execution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	Tree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Top-Down Control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Tree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</a:t>
            </a: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load the Page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…then load the Container Control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…then load the Child Control</a:t>
            </a:r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Execution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	Tree*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Top-Down Control Tree Execution</a:t>
            </a: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load the Page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…then load the Container Control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…then load the Child Control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*Except: Initialization &amp; Unload</a:t>
            </a: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unload Controls, then the Page</a:t>
            </a:r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Execution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	Tree*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Collection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Index-based Collection Execution</a:t>
            </a:r>
          </a:p>
          <a:p>
            <a:pPr marL="283464" lvl="1">
              <a:spcAft>
                <a:spcPts val="2000"/>
              </a:spcAft>
              <a:buClr>
                <a:schemeClr val="accent1"/>
              </a:buClr>
              <a:buSzPct val="100000"/>
              <a:defRPr/>
            </a:pPr>
            <a:r>
              <a:rPr lang="en-US" sz="2400" dirty="0" err="1" smtClean="0"/>
              <a:t>page.Controls</a:t>
            </a:r>
            <a:r>
              <a:rPr lang="en-US" sz="2400" dirty="0" smtClean="0"/>
              <a:t>[0].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[1].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[2].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…</a:t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[n].</a:t>
            </a:r>
            <a:r>
              <a:rPr lang="en-US" sz="2400" dirty="0" err="1" smtClean="0"/>
              <a:t>OnLoad</a:t>
            </a:r>
            <a:endParaRPr lang="en-US" sz="2800" dirty="0" smtClean="0"/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Execution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	Tree*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Collection*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Index-based Collection Execution</a:t>
            </a:r>
          </a:p>
          <a:p>
            <a:pPr marL="283464" lvl="1">
              <a:spcAft>
                <a:spcPts val="2000"/>
              </a:spcAft>
              <a:buClr>
                <a:schemeClr val="accent1"/>
              </a:buClr>
              <a:buSzPct val="100000"/>
              <a:defRPr/>
            </a:pPr>
            <a:r>
              <a:rPr lang="en-US" sz="2400" dirty="0" err="1" smtClean="0"/>
              <a:t>page.Controls</a:t>
            </a:r>
            <a:r>
              <a:rPr lang="en-US" sz="2400" dirty="0" smtClean="0"/>
              <a:t>[0].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[1].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[2].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…</a:t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[n].</a:t>
            </a:r>
            <a:r>
              <a:rPr lang="en-US" sz="2400" dirty="0" err="1" smtClean="0"/>
              <a:t>OnLoad</a:t>
            </a:r>
            <a:endParaRPr lang="en-US" sz="2400" dirty="0" smtClean="0"/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* When was it added to Controls?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Event Execution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	Tree*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Collection*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Index-based Collection Execution</a:t>
            </a:r>
          </a:p>
          <a:p>
            <a:pPr marL="283464" lvl="1">
              <a:spcAft>
                <a:spcPts val="2000"/>
              </a:spcAft>
              <a:buClr>
                <a:schemeClr val="accent1"/>
              </a:buClr>
              <a:buSzPct val="100000"/>
              <a:defRPr/>
            </a:pPr>
            <a:r>
              <a:rPr lang="en-US" sz="2400" dirty="0" err="1" smtClean="0"/>
              <a:t>page.Controls</a:t>
            </a:r>
            <a:r>
              <a:rPr lang="en-US" sz="2400" dirty="0" smtClean="0"/>
              <a:t>[0].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[1].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[2].</a:t>
            </a:r>
            <a:r>
              <a:rPr lang="en-US" sz="2400" dirty="0" err="1" smtClean="0"/>
              <a:t>OnLoad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…</a:t>
            </a:r>
            <a:br>
              <a:rPr lang="en-US" sz="2400" dirty="0" smtClean="0"/>
            </a:br>
            <a:r>
              <a:rPr lang="en-US" sz="2400" dirty="0" err="1" smtClean="0"/>
              <a:t>page.Controls</a:t>
            </a:r>
            <a:r>
              <a:rPr lang="en-US" sz="2400" dirty="0" smtClean="0"/>
              <a:t>[n].</a:t>
            </a:r>
            <a:r>
              <a:rPr lang="en-US" sz="2400" dirty="0" err="1" smtClean="0"/>
              <a:t>OnLoad</a:t>
            </a:r>
            <a:endParaRPr lang="en-US" sz="2400" dirty="0" smtClean="0"/>
          </a:p>
          <a:p>
            <a:pPr lvl="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lang="en-US" sz="2800" dirty="0" smtClean="0"/>
              <a:t>* When was it added to Controls?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What to expect out of this session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Jay Harris</a:t>
            </a:r>
            <a:br>
              <a:rPr lang="en-US" dirty="0" smtClean="0"/>
            </a:br>
            <a:r>
              <a:rPr lang="en-US" sz="2000" dirty="0" smtClean="0"/>
              <a:t>Software Consultant</a:t>
            </a:r>
            <a:br>
              <a:rPr lang="en-US" sz="2000" dirty="0" smtClean="0"/>
            </a:br>
            <a:r>
              <a:rPr lang="en-US" sz="2000" dirty="0" smtClean="0"/>
              <a:t>.NET Developer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Ask Questions Anytime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Please Give Feedback!</a:t>
            </a:r>
            <a:br>
              <a:rPr lang="en-US" dirty="0" smtClean="0"/>
            </a:br>
            <a:r>
              <a:rPr lang="en-US" sz="2000" dirty="0" smtClean="0"/>
              <a:t>http://www.speakerrate.com/jayharris/</a:t>
            </a:r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About the Speaker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 Cycle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Binding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Tips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Tricks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Covers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Loading </a:t>
            </a:r>
            <a:r>
              <a:rPr lang="en-US" dirty="0" err="1" smtClean="0"/>
              <a:t>ViewState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</a:t>
            </a:r>
            <a:r>
              <a:rPr lang="en-US" dirty="0" smtClean="0"/>
              <a:t>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err="1" smtClean="0"/>
              <a:t>ViewState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800" dirty="0" smtClean="0"/>
              <a:t>Control State is loaded twice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Once immediately prior to Load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Once immediately following Load</a:t>
            </a:r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Loading </a:t>
            </a:r>
            <a:r>
              <a:rPr lang="en-US" dirty="0" err="1" smtClean="0"/>
              <a:t>ViewState</a:t>
            </a:r>
            <a:endParaRPr lang="en-US" dirty="0"/>
          </a:p>
        </p:txBody>
      </p:sp>
      <p:sp>
        <p:nvSpPr>
          <p:cNvPr id="15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Tracing*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Wiring*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</a:t>
            </a:r>
            <a:r>
              <a:rPr lang="en-US" dirty="0" smtClean="0"/>
              <a:t>*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err="1" smtClean="0"/>
              <a:t>ViewState</a:t>
            </a:r>
            <a:r>
              <a:rPr lang="en-US" b="1" dirty="0" smtClean="0"/>
              <a:t>*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Features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05600" y="4989493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95C00"/>
                </a:solidFill>
              </a:rPr>
              <a:t>Subjected to the terms, limitations, availability, whims, will, desires, rules, patterns, provisions, agreements, covenants, conditions, assigns, successors, and approval of the ASP.NET worker process.</a:t>
            </a:r>
            <a:endParaRPr lang="en-US" sz="800" dirty="0">
              <a:solidFill>
                <a:srgbClr val="B95C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5400000" flipH="1" flipV="1">
            <a:off x="6210445" y="5447362"/>
            <a:ext cx="990600" cy="1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4"/>
          <p:cNvSpPr txBox="1">
            <a:spLocks/>
          </p:cNvSpPr>
          <p:nvPr/>
        </p:nvSpPr>
        <p:spPr>
          <a:xfrm>
            <a:off x="457200" y="1295400"/>
            <a:ext cx="6248400" cy="3429000"/>
          </a:xfrm>
          <a:prstGeom prst="rect">
            <a:avLst/>
          </a:prstGeom>
        </p:spPr>
        <p:txBody>
          <a:bodyPr vert="horz" lIns="91440" tIns="9144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800" dirty="0" smtClean="0"/>
              <a:t>Control State is loaded twice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3464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100000"/>
              <a:buFont typeface="Verdana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Once immediately prior to Load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Once immediately following Load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*Not restored if modified prior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6237256" cy="676656"/>
          </a:xfrm>
        </p:spPr>
        <p:txBody>
          <a:bodyPr/>
          <a:lstStyle/>
          <a:p>
            <a:r>
              <a:rPr lang="en-US" dirty="0" smtClean="0"/>
              <a:t>Running the Show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62372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Harnessing the ASP.NET Page Life Cycle*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Effectively Binding Dynamic Data to the Page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Effectively Binding Dynamic Data to the Page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err="1" smtClean="0"/>
              <a:t>Control.DataBind</a:t>
            </a:r>
            <a:r>
              <a:rPr lang="en-US" dirty="0" smtClean="0"/>
              <a:t>();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Only for the specific </a:t>
            </a:r>
            <a:r>
              <a:rPr lang="en-US" sz="2400" dirty="0" err="1" smtClean="0"/>
              <a:t>contol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and its child controls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err="1" smtClean="0"/>
              <a:t>Page.DataBind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sz="2400" dirty="0" smtClean="0"/>
              <a:t>Binds all controls on the page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err="1" smtClean="0"/>
              <a:t>DataBind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Data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 rIns="0">
            <a:normAutofit/>
          </a:bodyPr>
          <a:lstStyle/>
          <a:p>
            <a:pPr marL="274320" lvl="0" indent="-274320">
              <a:buClr>
                <a:schemeClr val="accent1"/>
              </a:buClr>
              <a:buSzPct val="80000"/>
              <a:defRPr/>
            </a:pPr>
            <a:r>
              <a:rPr lang="en-US" b="1" dirty="0" err="1" smtClean="0"/>
              <a:t>DataBind</a:t>
            </a:r>
            <a:r>
              <a:rPr lang="en-US" b="1" dirty="0" smtClean="0"/>
              <a:t>();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Effectively Binding Dynamic Data to the Page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err="1" smtClean="0"/>
              <a:t>DataBinding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Begins </a:t>
            </a:r>
            <a:r>
              <a:rPr lang="en-US" dirty="0" err="1" smtClean="0"/>
              <a:t>DataBinding</a:t>
            </a:r>
            <a:r>
              <a:rPr lang="en-US" dirty="0" smtClean="0"/>
              <a:t> of a control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Binding Events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 rIns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err="1" smtClean="0"/>
              <a:t>DataBind</a:t>
            </a:r>
            <a:r>
              <a:rPr lang="en-US" dirty="0" smtClean="0"/>
              <a:t>();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Events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 smtClean="0"/>
              <a:t>DataBinding</a:t>
            </a:r>
            <a:endParaRPr lang="en-US" b="1" dirty="0" smtClean="0"/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Data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Effectively Binding Dynamic Data to the Page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err="1" smtClean="0"/>
              <a:t>RowCreated</a:t>
            </a:r>
            <a:r>
              <a:rPr lang="en-US" dirty="0" smtClean="0"/>
              <a:t> / </a:t>
            </a:r>
            <a:r>
              <a:rPr lang="en-US" dirty="0" err="1" smtClean="0"/>
              <a:t>ItemCreated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Manipulating item markup</a:t>
            </a:r>
            <a:br>
              <a:rPr lang="en-US" sz="2400" dirty="0" smtClean="0"/>
            </a:br>
            <a:r>
              <a:rPr lang="en-US" sz="2400" dirty="0" smtClean="0"/>
              <a:t>Cannot be dependent on control data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Row vs. Item Usage: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RowCreated</a:t>
            </a:r>
            <a:r>
              <a:rPr lang="en-US" sz="2400" dirty="0" smtClean="0"/>
              <a:t>: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ItemCreated</a:t>
            </a:r>
            <a:r>
              <a:rPr lang="en-US" sz="2400" dirty="0" smtClean="0"/>
              <a:t>: </a:t>
            </a:r>
            <a:r>
              <a:rPr lang="en-US" sz="2400" dirty="0" err="1" smtClean="0"/>
              <a:t>DataGrid,ListView</a:t>
            </a:r>
            <a:r>
              <a:rPr lang="en-US" sz="2400" dirty="0" smtClean="0"/>
              <a:t>, Repeater, and everything else.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Binding Events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 rIns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err="1" smtClean="0"/>
              <a:t>DataBind</a:t>
            </a:r>
            <a:r>
              <a:rPr lang="en-US" dirty="0" smtClean="0"/>
              <a:t>();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Events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err="1" smtClean="0"/>
              <a:t>DataBinding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RwCreated</a:t>
            </a:r>
            <a:endParaRPr lang="en-US" b="1" dirty="0" smtClean="0"/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Data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Effectively Binding Dynamic Data to the Page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err="1" smtClean="0"/>
              <a:t>RowDataBound</a:t>
            </a:r>
            <a:r>
              <a:rPr lang="en-US" dirty="0" smtClean="0"/>
              <a:t> / </a:t>
            </a:r>
            <a:r>
              <a:rPr lang="en-US" dirty="0" err="1" smtClean="0"/>
              <a:t>ItemDataBound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Manipulating item data</a:t>
            </a:r>
            <a:br>
              <a:rPr lang="en-US" sz="2400" dirty="0" smtClean="0"/>
            </a:br>
            <a:r>
              <a:rPr lang="en-US" sz="2400" dirty="0" smtClean="0"/>
              <a:t>Data is available within controls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Row vs. Item Usage: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RowCreated</a:t>
            </a:r>
            <a:r>
              <a:rPr lang="en-US" sz="2400" dirty="0" smtClean="0"/>
              <a:t>: </a:t>
            </a:r>
            <a:r>
              <a:rPr lang="en-US" sz="2400" dirty="0" err="1" smtClean="0"/>
              <a:t>GridView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ItemCreated</a:t>
            </a:r>
            <a:r>
              <a:rPr lang="en-US" sz="2400" dirty="0" smtClean="0"/>
              <a:t>: </a:t>
            </a:r>
            <a:r>
              <a:rPr lang="en-US" sz="2400" dirty="0" err="1" smtClean="0"/>
              <a:t>DataGrid</a:t>
            </a:r>
            <a:r>
              <a:rPr lang="en-US" sz="2400" dirty="0" smtClean="0"/>
              <a:t>, </a:t>
            </a:r>
            <a:r>
              <a:rPr lang="en-US" sz="2400" dirty="0" err="1" smtClean="0"/>
              <a:t>ListView</a:t>
            </a:r>
            <a:r>
              <a:rPr lang="en-US" sz="2400" dirty="0" smtClean="0"/>
              <a:t>, Repeater, and everything else.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Binding Events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 rIns="0">
            <a:normAutofit/>
          </a:bodyPr>
          <a:lstStyle/>
          <a:p>
            <a:pPr marL="274320" indent="-274320">
              <a:buClr>
                <a:schemeClr val="accent1"/>
              </a:buClr>
              <a:buSzPct val="80000"/>
              <a:defRPr/>
            </a:pPr>
            <a:r>
              <a:rPr lang="en-US" dirty="0" err="1" smtClean="0"/>
              <a:t>DataBind</a:t>
            </a:r>
            <a:r>
              <a:rPr lang="en-US" dirty="0" smtClean="0"/>
              <a:t>();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Events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err="1" smtClean="0"/>
              <a:t>DataBinding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RwCreated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RwDBound</a:t>
            </a:r>
            <a:endParaRPr lang="en-US" b="1" dirty="0" smtClean="0"/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Data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82296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Resources &amp; Questions</a:t>
            </a:r>
            <a:endParaRPr lang="en-US" dirty="0"/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218456" cy="676656"/>
          </a:xfrm>
        </p:spPr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2184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Taking the Next Steps with the ASP.NET Page Life Cycle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1295400"/>
            <a:ext cx="8229600" cy="34290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lvl="0" indent="-274320">
              <a:spcAft>
                <a:spcPts val="2000"/>
              </a:spcAft>
              <a:buClr>
                <a:schemeClr val="accent1"/>
              </a:buClr>
              <a:buSzPct val="80000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Resources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MSDN:	</a:t>
            </a:r>
            <a:r>
              <a:rPr lang="en-US" sz="2000" dirty="0" smtClean="0"/>
              <a:t>http://tinyurl.com/AspNetPageLifeCycle</a:t>
            </a:r>
            <a:br>
              <a:rPr lang="en-US" sz="2000" dirty="0" smtClean="0"/>
            </a:br>
            <a:r>
              <a:rPr lang="en-US" sz="2000" dirty="0" smtClean="0"/>
              <a:t>Blog:	http://www.cptloadtest.com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Email:	jayharris@harrisdesigns.com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Twitter:	@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jayharris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Questions?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218456" cy="676656"/>
          </a:xfrm>
        </p:spPr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218456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Taking the Next Steps with the ASP.NET Page Life Cycle</a:t>
            </a: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1295400"/>
            <a:ext cx="8229600" cy="34290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800" dirty="0" smtClean="0"/>
              <a:t>Jay Harris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Online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Blog:	http://www.cptloadtest.com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Email:	jayharris@harrisdesigns.com</a:t>
            </a:r>
            <a:b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Twitter:	@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jayharris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Feedback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Rate:	http://www.speakerrate.com/jayharris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System Assigns Properties: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Request</a:t>
            </a:r>
            <a:br>
              <a:rPr lang="en-US" sz="2400" dirty="0" smtClean="0"/>
            </a:br>
            <a:r>
              <a:rPr lang="en-US" sz="2400" dirty="0" smtClean="0"/>
              <a:t>Response</a:t>
            </a:r>
            <a:br>
              <a:rPr lang="en-US" sz="2400" dirty="0" smtClean="0"/>
            </a:br>
            <a:r>
              <a:rPr lang="en-US" sz="2400" dirty="0" err="1" smtClean="0"/>
              <a:t>UICulture</a:t>
            </a:r>
            <a:endParaRPr lang="en-US" sz="2400" dirty="0" smtClean="0"/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System determines if the request is new or </a:t>
            </a:r>
            <a:r>
              <a:rPr lang="en-US" dirty="0" err="1" smtClean="0"/>
              <a:t>postback</a:t>
            </a:r>
            <a:endParaRPr lang="en-US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Page Start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>
            <a:normAutofit/>
          </a:bodyPr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System Prepares Controls: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Available by </a:t>
            </a:r>
            <a:r>
              <a:rPr lang="en-US" sz="2400" dirty="0" err="1" smtClean="0"/>
              <a:t>UniqueID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Properties set from code/CIF values</a:t>
            </a:r>
          </a:p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Applies Theme &amp; </a:t>
            </a:r>
            <a:r>
              <a:rPr lang="en-US" dirty="0" err="1" smtClean="0"/>
              <a:t>MasterPage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Handled in </a:t>
            </a:r>
            <a:r>
              <a:rPr lang="en-US" sz="2400" dirty="0" err="1" smtClean="0"/>
              <a:t>PreInit</a:t>
            </a:r>
            <a:endParaRPr lang="en-US" sz="2400" dirty="0" smtClean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Page Initialization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Initialization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If </a:t>
            </a:r>
            <a:r>
              <a:rPr lang="en-US" dirty="0" err="1" smtClean="0"/>
              <a:t>IsPostBack</a:t>
            </a:r>
            <a:r>
              <a:rPr lang="en-US" dirty="0" smtClean="0"/>
              <a:t>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Restores Properties from State</a:t>
            </a:r>
            <a:endParaRPr lang="en-US" sz="2400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Page Load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Initialization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Load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Saves </a:t>
            </a:r>
            <a:r>
              <a:rPr lang="en-US" dirty="0" err="1" smtClean="0"/>
              <a:t>ViewState</a:t>
            </a:r>
            <a:r>
              <a:rPr lang="en-US" dirty="0" smtClean="0"/>
              <a:t> &amp; Renders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Render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Initialization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mtClean="0"/>
              <a:t>Load</a:t>
            </a:r>
            <a:endParaRPr lang="en-US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Render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/>
          <a:lstStyle/>
          <a:p>
            <a:r>
              <a:rPr lang="en-US" dirty="0" smtClean="0"/>
              <a:t>The Agenda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>
            <a:normAutofit/>
          </a:bodyPr>
          <a:lstStyle/>
          <a:p>
            <a:r>
              <a:rPr lang="en-US" dirty="0" smtClean="0"/>
              <a:t>Anatomy of the ASP.NET Page Life Cycle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1295400"/>
            <a:ext cx="6248400" cy="3429000"/>
          </a:xfrm>
        </p:spPr>
        <p:txBody>
          <a:bodyPr lIns="91440"/>
          <a:lstStyle/>
          <a:p>
            <a:pPr marL="274320" indent="-274320"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 smtClean="0"/>
              <a:t>If </a:t>
            </a:r>
            <a:r>
              <a:rPr lang="en-US" dirty="0" err="1" smtClean="0"/>
              <a:t>IsPostBack</a:t>
            </a:r>
            <a:r>
              <a:rPr lang="en-US" dirty="0" smtClean="0"/>
              <a:t> &amp; </a:t>
            </a:r>
            <a:r>
              <a:rPr lang="en-US" dirty="0" err="1" smtClean="0"/>
              <a:t>Validators</a:t>
            </a:r>
            <a:r>
              <a:rPr lang="en-US" dirty="0" smtClean="0"/>
              <a:t> exist: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Runs Validate() for All </a:t>
            </a:r>
            <a:r>
              <a:rPr lang="en-US" sz="2400" dirty="0" err="1" smtClean="0"/>
              <a:t>Validators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…even the disabled ones</a:t>
            </a:r>
          </a:p>
        </p:txBody>
      </p:sp>
      <p:sp>
        <p:nvSpPr>
          <p:cNvPr id="9" name="Title 1"/>
          <p:cNvSpPr>
            <a:spLocks noGrp="1"/>
          </p:cNvSpPr>
          <p:nvPr/>
        </p:nvSpPr>
        <p:spPr>
          <a:xfrm>
            <a:off x="457200" y="457200"/>
            <a:ext cx="62484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dirty="0" smtClean="0"/>
              <a:t>Control Validation</a:t>
            </a:r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705600" y="1295400"/>
            <a:ext cx="1981200" cy="2514600"/>
          </a:xfrm>
          <a:prstGeom prst="rect">
            <a:avLst/>
          </a:prstGeom>
        </p:spPr>
        <p:txBody>
          <a:bodyPr vert="horz" lIns="91440" tIns="9144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Initialization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Load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/>
              <a:t>  Validation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dirty="0" smtClean="0"/>
              <a:t>Render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6705600" y="457200"/>
            <a:ext cx="1981200" cy="838200"/>
          </a:xfrm>
          <a:prstGeom prst="rect">
            <a:avLst/>
          </a:prstGeom>
        </p:spPr>
        <p:txBody>
          <a:bodyPr vert="horz" lIns="91440" rIns="9144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2800" dirty="0" smtClean="0"/>
              <a:t>Agenda</a:t>
            </a:r>
            <a:endParaRPr lang="en-US" sz="28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5486400" y="1981200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2216</TotalTime>
  <Words>1176</Words>
  <Application>Microsoft Office PowerPoint</Application>
  <PresentationFormat>On-screen Show (4:3)</PresentationFormat>
  <Paragraphs>336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Aspect</vt:lpstr>
      <vt:lpstr>ASP.NET Page Life Cycle</vt:lpstr>
      <vt:lpstr>Overview</vt:lpstr>
      <vt:lpstr>Overview</vt:lpstr>
      <vt:lpstr>The Agenda</vt:lpstr>
      <vt:lpstr>The Agenda</vt:lpstr>
      <vt:lpstr>The Agenda</vt:lpstr>
      <vt:lpstr>The Agenda</vt:lpstr>
      <vt:lpstr>The Agenda</vt:lpstr>
      <vt:lpstr>The Agenda</vt:lpstr>
      <vt:lpstr>The Agenda</vt:lpstr>
      <vt:lpstr>The Agenda</vt:lpstr>
      <vt:lpstr>The Agenda</vt:lpstr>
      <vt:lpstr>The Agenda</vt:lpstr>
      <vt:lpstr>The Agenda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Running the Show</vt:lpstr>
      <vt:lpstr>Displaying Data</vt:lpstr>
      <vt:lpstr>Displaying Data</vt:lpstr>
      <vt:lpstr>Displaying Data</vt:lpstr>
      <vt:lpstr>Displaying Data</vt:lpstr>
      <vt:lpstr>Displaying Data</vt:lpstr>
      <vt:lpstr>Wrap-up</vt:lpstr>
      <vt:lpstr>Wrap-up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ASP.NET Page Life Cycle</dc:title>
  <dc:subject>Developer Introduction to the ASP.NET Page Life Cycle</dc:subject>
  <dc:creator>Jay Harris</dc:creator>
  <cp:lastModifiedBy>Jason</cp:lastModifiedBy>
  <cp:revision>134</cp:revision>
  <dcterms:created xsi:type="dcterms:W3CDTF">2009-06-07T22:31:07Z</dcterms:created>
  <dcterms:modified xsi:type="dcterms:W3CDTF">2009-06-30T00:08:52Z</dcterms:modified>
  <cp:contentStatus>Final</cp:contentStatus>
</cp:coreProperties>
</file>